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58" r:id="rId4"/>
    <p:sldId id="259" r:id="rId5"/>
    <p:sldId id="260" r:id="rId6"/>
    <p:sldId id="288" r:id="rId7"/>
    <p:sldId id="261" r:id="rId8"/>
    <p:sldId id="262" r:id="rId9"/>
    <p:sldId id="282" r:id="rId10"/>
    <p:sldId id="283" r:id="rId11"/>
    <p:sldId id="284" r:id="rId12"/>
    <p:sldId id="296" r:id="rId13"/>
    <p:sldId id="298" r:id="rId14"/>
    <p:sldId id="297" r:id="rId15"/>
    <p:sldId id="299" r:id="rId16"/>
    <p:sldId id="302" r:id="rId17"/>
    <p:sldId id="300" r:id="rId18"/>
    <p:sldId id="301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285" r:id="rId35"/>
    <p:sldId id="286" r:id="rId36"/>
    <p:sldId id="318" r:id="rId37"/>
    <p:sldId id="287" r:id="rId38"/>
    <p:sldId id="289" r:id="rId39"/>
    <p:sldId id="290" r:id="rId40"/>
    <p:sldId id="291" r:id="rId41"/>
    <p:sldId id="263" r:id="rId42"/>
    <p:sldId id="264" r:id="rId43"/>
    <p:sldId id="265" r:id="rId44"/>
    <p:sldId id="266" r:id="rId45"/>
    <p:sldId id="267" r:id="rId46"/>
    <p:sldId id="268" r:id="rId47"/>
    <p:sldId id="269" r:id="rId48"/>
    <p:sldId id="270" r:id="rId49"/>
    <p:sldId id="271" r:id="rId50"/>
    <p:sldId id="272" r:id="rId51"/>
    <p:sldId id="273" r:id="rId52"/>
    <p:sldId id="279" r:id="rId53"/>
    <p:sldId id="274" r:id="rId54"/>
    <p:sldId id="280" r:id="rId55"/>
    <p:sldId id="275" r:id="rId56"/>
    <p:sldId id="276" r:id="rId57"/>
    <p:sldId id="277" r:id="rId58"/>
    <p:sldId id="278" r:id="rId59"/>
    <p:sldId id="281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0" d="100"/>
          <a:sy n="90" d="100"/>
        </p:scale>
        <p:origin x="-510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07348-324D-47BC-AD77-20F648A1DFD4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A3C49-B81E-495D-886E-0ADEFC71A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135942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62E69-725D-48A6-8A4F-A20185822E65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F8051-CE0D-49D2-B970-5515CAC5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38912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4849-CE02-40EE-A1B4-1E0C3E826BC6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B61-3791-49A8-AFB4-459291FBAF47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B7B2-E283-4149-9AB3-A5E27B5D34CA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172F-CE9A-452C-8CC4-C71B12E62DAC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B394-6189-420F-8C6B-F7B4C7A9576B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8D49-E359-48C4-9F9C-07236263E020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8CFA-5A4D-48EC-9E04-99D929996877}" type="datetime1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A330-578D-4EE7-A316-AB039137CA5B}" type="datetime1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18E-79AE-4EE1-B47A-DC74A414A314}" type="datetime1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D0C-2A47-4FBF-BC47-354A10F16B2E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C9DA-F811-4904-8C4F-B31D84B47533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1F60-32E9-4406-ABC8-6FF35C8DA07A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ngineer.College1" TargetMode="External"/><Relationship Id="rId2" Type="http://schemas.openxmlformats.org/officeDocument/2006/relationships/hyperlink" Target="http://www.engineering.uodiyala.edu.iq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1905000"/>
            <a:ext cx="8305800" cy="4800600"/>
          </a:xfrm>
        </p:spPr>
        <p:txBody>
          <a:bodyPr>
            <a:normAutofit fontScale="70000" lnSpcReduction="20000"/>
          </a:bodyPr>
          <a:lstStyle/>
          <a:p>
            <a:endParaRPr lang="en-US" sz="7100" b="1" dirty="0" smtClean="0">
              <a:solidFill>
                <a:schemeClr val="tx1"/>
              </a:solidFill>
            </a:endParaRPr>
          </a:p>
          <a:p>
            <a:r>
              <a:rPr lang="en-US" sz="7100" b="1" dirty="0" smtClean="0">
                <a:solidFill>
                  <a:schemeClr val="tx1"/>
                </a:solidFill>
              </a:rPr>
              <a:t>Digital Signal Processing</a:t>
            </a:r>
          </a:p>
          <a:p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Course Instructor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Dr. Ali J. Abboud</a:t>
            </a:r>
          </a:p>
          <a:p>
            <a:endParaRPr lang="en-US" sz="3000" b="1" i="1" u="sng" dirty="0" smtClean="0">
              <a:solidFill>
                <a:schemeClr val="tx1"/>
              </a:solidFill>
            </a:endParaRPr>
          </a:p>
          <a:p>
            <a:r>
              <a:rPr lang="en-US" sz="4100" b="1" i="1" u="sng" dirty="0" smtClean="0">
                <a:solidFill>
                  <a:srgbClr val="FF0000"/>
                </a:solidFill>
              </a:rPr>
              <a:t>Lecture No. </a:t>
            </a:r>
            <a:r>
              <a:rPr lang="en-US" sz="4100" b="1" i="1" u="sng" dirty="0" smtClean="0">
                <a:solidFill>
                  <a:srgbClr val="FF0000"/>
                </a:solidFill>
              </a:rPr>
              <a:t>2: Classification of DSP Systems</a:t>
            </a:r>
            <a:endParaRPr lang="en-US" sz="4100" b="1" i="1" u="sng" dirty="0" smtClean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Third Class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Department of Computer and Software Engineering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GB" sz="1600" b="1" dirty="0" smtClean="0">
                <a:solidFill>
                  <a:schemeClr val="tx1"/>
                </a:solidFill>
                <a:hlinkClick r:id="rId2"/>
              </a:rPr>
              <a:t>http://www.engineering.uodiyala.edu.iq/</a:t>
            </a:r>
            <a:endParaRPr lang="en-GB" sz="1600" b="1" dirty="0" smtClean="0">
              <a:solidFill>
                <a:schemeClr val="tx1"/>
              </a:solidFill>
            </a:endParaRPr>
          </a:p>
          <a:p>
            <a:r>
              <a:rPr lang="en-GB" sz="1600" b="1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GB" sz="1600" b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GB" sz="1600" b="1" dirty="0" smtClean="0">
                <a:solidFill>
                  <a:schemeClr val="tx1"/>
                </a:solidFill>
                <a:hlinkClick r:id="rId3"/>
              </a:rPr>
              <a:t>www.facebook.com/Engineer.College1</a:t>
            </a:r>
            <a:endParaRPr lang="en-GB" sz="16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9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/>
              <a:t>          Classification of Signals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Peroidic and Aperoidic Signals</a:t>
            </a:r>
            <a:endParaRPr lang="en-US" sz="2800" b="1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3" y="2133600"/>
            <a:ext cx="828630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/>
              <a:t>          Classification of Signals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Peroidic and Aperoidic Signals</a:t>
            </a:r>
            <a:endParaRPr lang="en-US" sz="2800" b="1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6" y="2057400"/>
            <a:ext cx="807188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8" y="1752600"/>
            <a:ext cx="824909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76399"/>
            <a:ext cx="8084288" cy="472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785938"/>
            <a:ext cx="8172893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85924"/>
            <a:ext cx="82296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3" y="1798896"/>
            <a:ext cx="8167577" cy="460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833563"/>
            <a:ext cx="8084288" cy="44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30326"/>
            <a:ext cx="7931888" cy="446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4" y="1633870"/>
            <a:ext cx="8249093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Lecture Outline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76400"/>
            <a:ext cx="8305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Classification of Signals</a:t>
            </a:r>
          </a:p>
          <a:p>
            <a:r>
              <a:rPr lang="en-US" sz="2800" b="1" dirty="0" smtClean="0"/>
              <a:t>Basic Types of Digital Signals:</a:t>
            </a:r>
          </a:p>
          <a:p>
            <a:pPr marL="514350" indent="-68263">
              <a:buFont typeface="+mj-lt"/>
              <a:buAutoNum type="arabicParenR"/>
            </a:pPr>
            <a:r>
              <a:rPr lang="en-US" sz="2200" b="1" dirty="0"/>
              <a:t> </a:t>
            </a:r>
            <a:r>
              <a:rPr lang="en-US" sz="2200" b="1" dirty="0" smtClean="0"/>
              <a:t>  Unit Step</a:t>
            </a:r>
          </a:p>
          <a:p>
            <a:pPr marL="514350" indent="-68263">
              <a:buFont typeface="+mj-lt"/>
              <a:buAutoNum type="arabicParenR"/>
            </a:pPr>
            <a:r>
              <a:rPr lang="en-US" sz="2200" b="1" dirty="0" smtClean="0"/>
              <a:t>   Impulse</a:t>
            </a:r>
          </a:p>
          <a:p>
            <a:pPr marL="514350" indent="-68263">
              <a:buFont typeface="+mj-lt"/>
              <a:buAutoNum type="arabicParenR"/>
            </a:pPr>
            <a:r>
              <a:rPr lang="en-US" sz="2200" b="1" dirty="0"/>
              <a:t> </a:t>
            </a:r>
            <a:r>
              <a:rPr lang="en-US" sz="2200" b="1" dirty="0" smtClean="0"/>
              <a:t>  Ramp</a:t>
            </a:r>
          </a:p>
          <a:p>
            <a:pPr marL="514350" indent="-68263">
              <a:buFont typeface="+mj-lt"/>
              <a:buAutoNum type="arabicParenR"/>
            </a:pPr>
            <a:r>
              <a:rPr lang="en-US" sz="2200" b="1" dirty="0"/>
              <a:t> </a:t>
            </a:r>
            <a:r>
              <a:rPr lang="en-US" sz="2200" b="1" dirty="0" smtClean="0"/>
              <a:t>  Exponential</a:t>
            </a:r>
          </a:p>
          <a:p>
            <a:pPr marL="514350" indent="-68263">
              <a:buFont typeface="+mj-lt"/>
              <a:buAutoNum type="arabicParenR"/>
            </a:pPr>
            <a:r>
              <a:rPr lang="en-US" sz="2200" b="1" dirty="0"/>
              <a:t> </a:t>
            </a:r>
            <a:r>
              <a:rPr lang="en-US" sz="2200" b="1" dirty="0" smtClean="0"/>
              <a:t>  Cosine</a:t>
            </a:r>
            <a:endParaRPr lang="en-US" sz="2200" dirty="0" smtClean="0"/>
          </a:p>
          <a:p>
            <a:r>
              <a:rPr lang="en-US" sz="2800" b="1" dirty="0" smtClean="0"/>
              <a:t>Classification of DSP Systems:</a:t>
            </a:r>
          </a:p>
          <a:p>
            <a:pPr marL="514350" indent="-68263">
              <a:buFont typeface="+mj-lt"/>
              <a:buAutoNum type="arabicParenR"/>
            </a:pPr>
            <a:r>
              <a:rPr lang="en-US" sz="2200" b="1" dirty="0" smtClean="0"/>
              <a:t>  Causality</a:t>
            </a:r>
            <a:endParaRPr lang="en-US" sz="2200" b="1" dirty="0"/>
          </a:p>
          <a:p>
            <a:pPr marL="514350" indent="-68263">
              <a:buFont typeface="+mj-lt"/>
              <a:buAutoNum type="arabicParenR"/>
            </a:pPr>
            <a:r>
              <a:rPr lang="en-US" sz="2200" b="1" dirty="0"/>
              <a:t>   </a:t>
            </a:r>
            <a:r>
              <a:rPr lang="en-US" sz="2200" b="1" dirty="0" smtClean="0"/>
              <a:t>linearity</a:t>
            </a:r>
            <a:endParaRPr lang="en-US" sz="2200" b="1" dirty="0"/>
          </a:p>
          <a:p>
            <a:pPr marL="514350" indent="-68263">
              <a:buFont typeface="+mj-lt"/>
              <a:buAutoNum type="arabicParenR"/>
            </a:pPr>
            <a:r>
              <a:rPr lang="en-US" sz="2200" b="1" dirty="0"/>
              <a:t>   </a:t>
            </a:r>
            <a:r>
              <a:rPr lang="en-US" sz="2200" b="1" dirty="0" smtClean="0"/>
              <a:t>Time Invariant</a:t>
            </a:r>
            <a:endParaRPr lang="en-US" sz="2200" b="1" dirty="0"/>
          </a:p>
          <a:p>
            <a:pPr marL="514350" indent="-68263">
              <a:buFont typeface="+mj-lt"/>
              <a:buAutoNum type="arabicParenR"/>
            </a:pPr>
            <a:r>
              <a:rPr lang="en-US" sz="2200" b="1" dirty="0"/>
              <a:t>   </a:t>
            </a:r>
            <a:r>
              <a:rPr lang="en-US" sz="2200" b="1" dirty="0" smtClean="0"/>
              <a:t>Stability</a:t>
            </a:r>
            <a:endParaRPr lang="en-US" sz="2200" b="1" dirty="0"/>
          </a:p>
          <a:p>
            <a:r>
              <a:rPr lang="en-US" sz="2800" b="1" dirty="0" smtClean="0"/>
              <a:t>Characterization of Digital Filters: 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</a:t>
            </a:r>
            <a:r>
              <a:rPr lang="en-US" sz="2200" b="1" dirty="0" smtClean="0"/>
              <a:t>(1) Recursive              (2) Non-Recursive</a:t>
            </a:r>
            <a:endParaRPr lang="en-US" sz="22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3528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3" y="1447800"/>
            <a:ext cx="808428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0" y="1600200"/>
            <a:ext cx="805947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8" y="1600200"/>
            <a:ext cx="814631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6507"/>
            <a:ext cx="7924800" cy="450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749388"/>
            <a:ext cx="8160488" cy="45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4" y="1752600"/>
            <a:ext cx="824200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00200"/>
            <a:ext cx="817289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7526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4" y="1757363"/>
            <a:ext cx="8387316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7850"/>
            <a:ext cx="8286307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/>
              <a:t>          Classification of Signals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Multichannel and Multidimensional Signals</a:t>
            </a:r>
            <a:endParaRPr lang="en-US" sz="2800" b="1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529" y="2057400"/>
            <a:ext cx="20764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5565"/>
            <a:ext cx="41529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047" y="3733800"/>
            <a:ext cx="18383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12" y="5048250"/>
            <a:ext cx="26574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1" y="1769325"/>
            <a:ext cx="8217195" cy="455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00200"/>
            <a:ext cx="81604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752600"/>
            <a:ext cx="830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Classification of Signals</a:t>
            </a:r>
            <a:br>
              <a:rPr lang="en-US" b="1" dirty="0" smtClean="0"/>
            </a:br>
            <a:r>
              <a:rPr lang="en-US" b="1" dirty="0" smtClean="0"/>
              <a:t>           </a:t>
            </a:r>
            <a:r>
              <a:rPr lang="en-US" sz="3100" b="1" dirty="0" smtClean="0"/>
              <a:t>Discrete Time Sinusoids</a:t>
            </a:r>
            <a:endParaRPr lang="en-GB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833563"/>
            <a:ext cx="8020493" cy="44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/>
              <a:t>          Classification of Signals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Peroidic and Aperoidic Signals</a:t>
            </a:r>
            <a:endParaRPr lang="en-US" sz="2800" b="1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2057400"/>
            <a:ext cx="80842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/>
              <a:t>          Classification of Signals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Peroidic and Aperoidic Signals</a:t>
            </a:r>
            <a:endParaRPr lang="en-US" sz="2800" b="1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1280"/>
            <a:ext cx="62103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/>
              <a:t>          Classification of Signals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Peroidic and Aperoidic Signals</a:t>
            </a:r>
            <a:endParaRPr lang="en-US" sz="2800" b="1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057400"/>
            <a:ext cx="9029700" cy="419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/>
              <a:t>          Classification of Signals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Causal Vs. Anticausal Vs. Noncausal</a:t>
            </a:r>
            <a:endParaRPr lang="en-US" sz="2800" b="1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6" y="2133600"/>
            <a:ext cx="797087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/>
              <a:t>          Classification of Signals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Right Handed Vs. Left Handed</a:t>
            </a:r>
            <a:endParaRPr lang="en-US" sz="2800" b="1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5" y="2133600"/>
            <a:ext cx="81073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/>
              <a:t>          Classification of Signals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Finite Vs. Infinite Length</a:t>
            </a:r>
            <a:endParaRPr lang="en-US" sz="2800" b="1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6" y="2133600"/>
            <a:ext cx="813922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/>
              <a:t>          Classification of Signals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Continuous-Time and Discrete-Time Signals</a:t>
            </a:r>
            <a:endParaRPr lang="en-US" sz="2800" b="1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2" y="2133599"/>
            <a:ext cx="4697818" cy="129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70" y="3581400"/>
            <a:ext cx="50101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220586"/>
            <a:ext cx="3810000" cy="41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17535"/>
            <a:ext cx="27717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/>
              <a:t>          Classification of Signals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Even Vs. Odd</a:t>
            </a:r>
            <a:endParaRPr lang="en-US" sz="2800" b="1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2057400"/>
            <a:ext cx="8305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b="1" dirty="0" smtClean="0"/>
              <a:t>          Basic Digital Sequences (Signals)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5734050" cy="278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35968"/>
            <a:ext cx="6096000" cy="216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b="1" dirty="0" smtClean="0"/>
              <a:t>          </a:t>
            </a:r>
            <a:r>
              <a:rPr lang="en-US" sz="3600" b="1" dirty="0"/>
              <a:t> </a:t>
            </a:r>
            <a:r>
              <a:rPr lang="en-US" sz="3600" b="1" dirty="0" smtClean="0"/>
              <a:t>     Basic </a:t>
            </a:r>
            <a:r>
              <a:rPr lang="en-US" sz="3600" b="1" dirty="0"/>
              <a:t>Digital Sequences (Signals)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5943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777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  </a:t>
            </a:r>
            <a:r>
              <a:rPr lang="en-US" sz="4000" b="1" dirty="0"/>
              <a:t>Basic Digital Sequences (Signals)</a:t>
            </a:r>
            <a:endParaRPr lang="en-GB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 smtClean="0"/>
              <a:t>Unit Ramp Signal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472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6934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/>
              <a:t>             </a:t>
            </a:r>
            <a:r>
              <a:rPr lang="en-US" sz="4000" b="1" dirty="0"/>
              <a:t>Basic Digital Sequences (Signals)</a:t>
            </a:r>
            <a:endParaRPr lang="en-GB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 smtClean="0"/>
              <a:t>Exponential Signal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358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590800"/>
            <a:ext cx="39243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909222"/>
            <a:ext cx="7886700" cy="341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b="1" dirty="0"/>
              <a:t>             Basic Digital Sequences (Signals)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 smtClean="0"/>
              <a:t>Exponential Signal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358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0"/>
            <a:ext cx="8084288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r>
              <a:rPr lang="en-US" b="1" dirty="0"/>
              <a:t> </a:t>
            </a:r>
            <a:r>
              <a:rPr lang="en-US" sz="4000" b="1" dirty="0"/>
              <a:t>Basic Digital Sequences (Signals)</a:t>
            </a:r>
            <a:endParaRPr lang="en-GB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 smtClean="0"/>
              <a:t>Exponential Signal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2057401"/>
            <a:ext cx="773474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r>
              <a:rPr lang="en-US" b="1" dirty="0"/>
              <a:t> </a:t>
            </a:r>
            <a:r>
              <a:rPr lang="en-US" sz="4000" b="1" dirty="0"/>
              <a:t>Basic Digital Sequences (Signals)</a:t>
            </a:r>
            <a:endParaRPr lang="en-GB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 smtClean="0"/>
              <a:t>Exponential Signal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05025"/>
            <a:ext cx="784860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b="1" dirty="0" smtClean="0"/>
              <a:t>          </a:t>
            </a:r>
            <a:r>
              <a:rPr lang="en-US" sz="3600" b="1" dirty="0"/>
              <a:t> Basic Digital Sequences (Signals)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 smtClean="0"/>
              <a:t>Sinusoids Signal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2057400"/>
            <a:ext cx="785568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b="1" dirty="0"/>
              <a:t>            Basic Digital Sequences (Signals)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 smtClean="0"/>
              <a:t>Sinusoids Signal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1913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/>
              <a:t>          Classification of Signals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Continuous-Valued and Discrete-Valued Signals</a:t>
            </a:r>
            <a:endParaRPr lang="en-US" sz="2800" b="1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86037"/>
            <a:ext cx="65913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 Classification of DSP Systems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 smtClean="0"/>
              <a:t>Linear Vs. Non-linear Systems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4" y="2209800"/>
            <a:ext cx="76390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4000500"/>
            <a:ext cx="7779488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 Classification of DSP Systems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 smtClean="0"/>
              <a:t>Linear vs. Non-linear Systems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2286000"/>
            <a:ext cx="816048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 Classification of DSP Systems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438275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 smtClean="0"/>
              <a:t>Linear vs. Non-linear Systems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981200"/>
            <a:ext cx="793188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 Classification of DSP Systems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 smtClean="0"/>
              <a:t>Time Invariant vs. Time Variant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5" y="2133600"/>
            <a:ext cx="817998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67100"/>
            <a:ext cx="73818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86400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 Classification of DSP Systems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 smtClean="0"/>
              <a:t>Time Invariant vs. Time Variant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3" y="2133600"/>
            <a:ext cx="696277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 Classification of DSP Systems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53654" y="1531087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 smtClean="0"/>
              <a:t>Casual vs. </a:t>
            </a:r>
            <a:r>
              <a:rPr lang="en-US" sz="2800" b="1" dirty="0"/>
              <a:t>N</a:t>
            </a:r>
            <a:r>
              <a:rPr lang="en-US" sz="2800" b="1" dirty="0" smtClean="0"/>
              <a:t>oncasual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1" y="2057400"/>
            <a:ext cx="821719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0" y="4000499"/>
            <a:ext cx="8217195" cy="224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 Classification of DSP Systems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 smtClean="0"/>
              <a:t>Stable vs. Nonstable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1" y="2109787"/>
            <a:ext cx="8217195" cy="421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2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 Classification of DSP Systems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 smtClean="0"/>
              <a:t>Stable vs. Nonstable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1" y="2162175"/>
            <a:ext cx="821719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 Classification of DSP Systems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5240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 smtClean="0"/>
              <a:t>Memoryless System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2095500"/>
            <a:ext cx="8084288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 Characterization of Digital Filters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 smtClean="0"/>
              <a:t>Recursive and Nonrecursive Digital Filters</a:t>
            </a:r>
          </a:p>
          <a:p>
            <a:pPr marL="0" indent="0" algn="just">
              <a:buNone/>
            </a:pPr>
            <a:r>
              <a:rPr lang="en-GB" sz="2400" dirty="0" smtClean="0"/>
              <a:t>A </a:t>
            </a:r>
            <a:r>
              <a:rPr lang="en-GB" sz="2400" dirty="0"/>
              <a:t>recursive system is one in which the output y(n) is dependent on one or more of </a:t>
            </a:r>
            <a:r>
              <a:rPr lang="en-GB" sz="2400" dirty="0" smtClean="0"/>
              <a:t>its past </a:t>
            </a:r>
            <a:r>
              <a:rPr lang="en-GB" sz="2400" dirty="0"/>
              <a:t>outputs (y(n-1), y(n-2)G) while a non recursive system is one in which the </a:t>
            </a:r>
            <a:r>
              <a:rPr lang="en-GB" sz="2400" dirty="0" smtClean="0"/>
              <a:t>output is </a:t>
            </a:r>
            <a:r>
              <a:rPr lang="en-GB" sz="2400" dirty="0"/>
              <a:t>independent of any past outputs .e.g. feedforward system having no feedback is </a:t>
            </a:r>
            <a:r>
              <a:rPr lang="en-GB" sz="2400" dirty="0" smtClean="0"/>
              <a:t>a non </a:t>
            </a:r>
            <a:r>
              <a:rPr lang="en-GB" sz="2400" dirty="0"/>
              <a:t>recursive system.</a:t>
            </a: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78" y="4114800"/>
            <a:ext cx="6477001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/>
              <a:t>          Classification of Signals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Deterministic and Random Signals</a:t>
            </a:r>
            <a:endParaRPr lang="en-US" sz="2800" b="1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06" y="2057400"/>
            <a:ext cx="809669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/>
              <a:t>          Classification of Signals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Deterministic and Random Signals</a:t>
            </a:r>
            <a:endParaRPr lang="en-US" sz="2800" b="1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7" y="2362200"/>
            <a:ext cx="7924800" cy="368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/>
              <a:t>          Classification of Signals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Deterministic and Random Signals</a:t>
            </a:r>
            <a:endParaRPr lang="en-US" sz="2800" b="1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05" y="2133600"/>
            <a:ext cx="814099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/>
              <a:t>          Classification of Signals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Peroidic and Aperoidic Signals</a:t>
            </a:r>
            <a:endParaRPr lang="en-US" sz="2800" b="1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8" y="2209800"/>
            <a:ext cx="818706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5097</TotalTime>
  <Words>1754</Words>
  <Application>Microsoft Office PowerPoint</Application>
  <PresentationFormat>On-screen Show (4:3)</PresentationFormat>
  <Paragraphs>539</Paragraphs>
  <Slides>59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Lecture Outline</vt:lpstr>
      <vt:lpstr>          Classification of Signals</vt:lpstr>
      <vt:lpstr>          Classification of Signals</vt:lpstr>
      <vt:lpstr>          Classification of Signals</vt:lpstr>
      <vt:lpstr>          Classification of Signals</vt:lpstr>
      <vt:lpstr>          Classification of Signals</vt:lpstr>
      <vt:lpstr>          Classification of Signals</vt:lpstr>
      <vt:lpstr>          Classification of Signals</vt:lpstr>
      <vt:lpstr>          Classification of Signals</vt:lpstr>
      <vt:lpstr>          Classification of Signals</vt:lpstr>
      <vt:lpstr>          Classification of Signals            Discrete Time Sinusoids</vt:lpstr>
      <vt:lpstr>          Classification of Signals            Discrete Time Sinusoids</vt:lpstr>
      <vt:lpstr>          Classification of Signals            Discrete Time Sinusoids</vt:lpstr>
      <vt:lpstr>          Classification of Signals            Discrete Time Sinusoids</vt:lpstr>
      <vt:lpstr>          Classification of Signals            Discrete Time Sinusoids</vt:lpstr>
      <vt:lpstr>          Classification of Signals            Discrete Time Sinusoids</vt:lpstr>
      <vt:lpstr>          Classification of Signals            Discrete Time Sinusoids</vt:lpstr>
      <vt:lpstr>          Classification of Signals            Discrete Time Sinusoids</vt:lpstr>
      <vt:lpstr>          Classification of Signals            Discrete Time Sinusoids</vt:lpstr>
      <vt:lpstr>          Classification of Signals            Discrete Time Sinusoids</vt:lpstr>
      <vt:lpstr>          Classification of Signals            Discrete Time Sinusoids</vt:lpstr>
      <vt:lpstr>          Classification of Signals            Discrete Time Sinusoids</vt:lpstr>
      <vt:lpstr>          Classification of Signals            Discrete Time Sinusoids</vt:lpstr>
      <vt:lpstr>          Classification of Signals            Discrete Time Sinusoids</vt:lpstr>
      <vt:lpstr>          Classification of Signals            Discrete Time Sinusoids</vt:lpstr>
      <vt:lpstr>          Classification of Signals            Discrete Time Sinusoids</vt:lpstr>
      <vt:lpstr>          Classification of Signals            Discrete Time Sinusoids</vt:lpstr>
      <vt:lpstr>          Classification of Signals            Discrete Time Sinusoids</vt:lpstr>
      <vt:lpstr>          Classification of Signals            Discrete Time Sinusoids</vt:lpstr>
      <vt:lpstr>          Classification of Signals            Discrete Time Sinusoids</vt:lpstr>
      <vt:lpstr>          Classification of Signals            Discrete Time Sinusoids</vt:lpstr>
      <vt:lpstr>          Classification of Signals            Discrete Time Sinusoids</vt:lpstr>
      <vt:lpstr>          Classification of Signals</vt:lpstr>
      <vt:lpstr>          Classification of Signals</vt:lpstr>
      <vt:lpstr>          Classification of Signals</vt:lpstr>
      <vt:lpstr>          Classification of Signals</vt:lpstr>
      <vt:lpstr>          Classification of Signals</vt:lpstr>
      <vt:lpstr>          Classification of Signals</vt:lpstr>
      <vt:lpstr>          Classification of Signals</vt:lpstr>
      <vt:lpstr>          Basic Digital Sequences (Signals)</vt:lpstr>
      <vt:lpstr>                Basic Digital Sequences (Signals)</vt:lpstr>
      <vt:lpstr>            Basic Digital Sequences (Signals)</vt:lpstr>
      <vt:lpstr>             Basic Digital Sequences (Signals)</vt:lpstr>
      <vt:lpstr>             Basic Digital Sequences (Signals)</vt:lpstr>
      <vt:lpstr>           Basic Digital Sequences (Signals)</vt:lpstr>
      <vt:lpstr>           Basic Digital Sequences (Signals)</vt:lpstr>
      <vt:lpstr>           Basic Digital Sequences (Signals)</vt:lpstr>
      <vt:lpstr>            Basic Digital Sequences (Signals)</vt:lpstr>
      <vt:lpstr>           Classification of DSP Systems</vt:lpstr>
      <vt:lpstr>           Classification of DSP Systems</vt:lpstr>
      <vt:lpstr>           Classification of DSP Systems</vt:lpstr>
      <vt:lpstr>           Classification of DSP Systems</vt:lpstr>
      <vt:lpstr>           Classification of DSP Systems</vt:lpstr>
      <vt:lpstr>           Classification of DSP Systems</vt:lpstr>
      <vt:lpstr>           Classification of DSP Systems</vt:lpstr>
      <vt:lpstr>           Classification of DSP Systems</vt:lpstr>
      <vt:lpstr>           Classification of DSP Systems</vt:lpstr>
      <vt:lpstr>           Characterization of Digital Filters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Eager</dc:creator>
  <cp:lastModifiedBy>Eager</cp:lastModifiedBy>
  <cp:revision>107</cp:revision>
  <dcterms:created xsi:type="dcterms:W3CDTF">2006-08-16T00:00:00Z</dcterms:created>
  <dcterms:modified xsi:type="dcterms:W3CDTF">2015-01-13T18:20:13Z</dcterms:modified>
</cp:coreProperties>
</file>